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80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81" r:id="rId22"/>
    <p:sldId id="275" r:id="rId23"/>
    <p:sldId id="277" r:id="rId24"/>
    <p:sldId id="276" r:id="rId25"/>
    <p:sldId id="279" r:id="rId26"/>
    <p:sldId id="278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6858000" cy="9144000"/>
  <p:embeddedFontLst>
    <p:embeddedFont>
      <p:font typeface="Inconsolatazi4varl_qu" panose="02000503000000000000" pitchFamily="2" charset="0"/>
      <p:regular r:id="rId36"/>
      <p:bold r:id="rId37"/>
    </p:embeddedFont>
    <p:embeddedFont>
      <p:font typeface="SF Pro Display Light" pitchFamily="2" charset="0"/>
      <p:regular r:id="rId38"/>
      <p:italic r:id="rId39"/>
    </p:embeddedFont>
    <p:embeddedFont>
      <p:font typeface="SF PRO DISPLAY SEMIBOLD" pitchFamily="2" charset="0"/>
      <p:regular r:id="rId40"/>
      <p:bold r:id="rId41"/>
      <p:italic r:id="rId42"/>
      <p:boldItalic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0E928B0-175D-4C46-8823-EE6C3431C413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80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81"/>
            <p14:sldId id="275"/>
            <p14:sldId id="277"/>
            <p14:sldId id="276"/>
            <p14:sldId id="279"/>
            <p14:sldId id="278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27"/>
    <p:restoredTop sz="94726"/>
  </p:normalViewPr>
  <p:slideViewPr>
    <p:cSldViewPr snapToGrid="0" snapToObjects="1">
      <p:cViewPr varScale="1">
        <p:scale>
          <a:sx n="120" d="100"/>
          <a:sy n="120" d="100"/>
        </p:scale>
        <p:origin x="1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BB31F-C792-4E45-A98E-4D26E62A0C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B47372-57B6-664D-A26D-FC505F4116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9B82C-8934-CF4E-854B-08E75F385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7726A-EFEB-B940-B17A-744E47288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FDDCA4-B1DB-6C43-8A01-89E972F63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864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5CC0-4164-2543-8EFA-5CC408D8D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34DC55-6722-D249-9405-366B368B21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19050-B1AE-8949-AD0D-CAA30BE49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24C2F-75A0-834D-8B25-F44B1ACE9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BE02B0-5A2F-EF4C-B904-94FEFD2EE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84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EF7C08-5843-8143-A254-A78C51FEF1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C4E19E-8DB3-234B-B7D4-85AEBF02B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BBD94-F763-024C-BFD5-64B2C6DD5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09E5E-21B7-4E45-9E81-B11FCF80C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01339-61F7-C540-A94A-057B07D75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223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BA244-E7E5-974A-BB0A-05DF1D8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5FF8A-71D4-8C49-BC5B-DAEB807B2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5E1BA-466A-C847-9076-CF5E96382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F235A-1308-024D-B929-3F5BBDC24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837AC-2C01-244B-B271-1A6258850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473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625A5-FA63-1841-BE90-9967DCE9E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3196C-E69B-D246-9005-48E35B84C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F08CF-EF4C-234B-9669-EEF5B73F8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82840-8478-9E40-A9B7-D993486EE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792B0-458F-BC44-8997-4FAF9D06C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876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4E1E0-77E6-3B41-96BC-14624972C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6A617-02E6-904F-A6A3-693FCE126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47DD4-65E2-4741-9DB4-D69CF95F7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2B3527-5384-3F4B-B002-821B2EB75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69543-DA00-6849-A0ED-0F89D03E5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FA376-85DF-164C-9254-3C45F578A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3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0A2E2-5407-F14D-BB0E-74AC2FA6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DF9BA-B7A1-1C4F-B154-C3E753325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BDEB9-9280-4448-B789-6E4124068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ED8EDE-9F16-7E42-BA8F-A9410A31A8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3C8DFB-5E18-6E4D-B321-1B9F89C45E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43F570-CBAD-944A-ACCB-DF84F022A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A548D6-0ECD-2E49-99C4-6B6A5B0E1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101C91-FAAF-8F40-8F1F-E4289F569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481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80DDC-EFCE-7A4F-AB81-7322118EC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938DE7-2F05-7E4D-AA33-9E1D245F7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4843C0-B152-D846-8A15-09CB866F5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A25FCC-ED58-7746-99A1-2FCB92B52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252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4E4026-D14A-BB44-9C91-6313D9F92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BFC637-D93C-894E-8111-64464427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0B689-8BC9-E042-9B6A-B4FE4EAB6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820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B5174-D8A8-7044-A9C4-559463D7B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A19EC-A7E0-4345-897C-C005FA304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 b="0" i="0"/>
            </a:lvl1pPr>
            <a:lvl2pPr>
              <a:defRPr sz="2800" b="0" i="0"/>
            </a:lvl2pPr>
            <a:lvl3pPr>
              <a:defRPr sz="2400" b="0" i="0"/>
            </a:lvl3pPr>
            <a:lvl4pPr>
              <a:defRPr sz="2000" b="0" i="0"/>
            </a:lvl4pPr>
            <a:lvl5pPr>
              <a:defRPr sz="2000" b="0" i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DA5AC-A2FF-9A44-B32D-C91AAB15C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F0F77-5617-7341-AE0F-2AD3B838A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96F4F-58DE-764A-B2B0-EC35D24B4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85F2B-C430-2C4F-AA80-857FFBFDD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433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D5164-EFCC-0844-889F-C43C3E674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7229E7-DCB7-7047-B44F-4C7551460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681E15-0446-DB44-925C-80AF373B37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F93BF-9445-454B-95E7-D282DCFA7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8665B-9D1E-AA47-BD88-8384B4F9C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6AD8D6-5326-1844-9116-47BCE11B2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472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22846C-1CF3-C648-A34E-CAD538336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FFDBA-2867-3848-BA17-A4347F168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580E0-5FE1-DD48-8C11-5F8AE60803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fld id="{690650B6-570D-8448-B670-1346F08DF152}" type="datetimeFigureOut">
              <a:rPr lang="en-US" smtClean="0"/>
              <a:pPr/>
              <a:t>3/28/25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B734D-1D52-4246-B6C4-00C1696978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9DA5C-D159-D94F-A9C1-966DA4B4C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07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accent4">
              <a:lumMod val="40000"/>
              <a:lumOff val="60000"/>
            </a:schemeClr>
          </a:solidFill>
          <a:latin typeface="SF Pro Display Semibold" pitchFamily="2" charset="0"/>
          <a:ea typeface="SF Pro Display Semibold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93/nar/gkn875" TargetMode="External"/><Relationship Id="rId2" Type="http://schemas.openxmlformats.org/officeDocument/2006/relationships/hyperlink" Target="https://doi.org/10.1101/gr.22910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93/nar/gkz1012" TargetMode="External"/><Relationship Id="rId4" Type="http://schemas.openxmlformats.org/officeDocument/2006/relationships/hyperlink" Target="https://doi.org/10.1093/nar/gkq963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9ACB-4DB3-9F4D-9D27-EDA041F108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Genome Browser 1</a:t>
            </a:r>
            <a:br>
              <a:rPr lang="en-US"/>
            </a:br>
            <a:r>
              <a:rPr lang="en-US"/>
              <a:t>Tools and Tables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23E6197-2421-734C-9C2A-12CE1150CF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933233"/>
          </a:xfrm>
        </p:spPr>
        <p:txBody>
          <a:bodyPr>
            <a:normAutofit/>
          </a:bodyPr>
          <a:lstStyle/>
          <a:p>
            <a:r>
              <a:rPr lang="en-US" dirty="0"/>
              <a:t>HUGEN 2073</a:t>
            </a:r>
          </a:p>
          <a:p>
            <a:r>
              <a:rPr lang="en-US" dirty="0"/>
              <a:t>Genomic Data Visualization &amp; Integration</a:t>
            </a:r>
          </a:p>
          <a:p>
            <a:endParaRPr lang="en-US" dirty="0"/>
          </a:p>
          <a:p>
            <a:r>
              <a:rPr lang="en-US" dirty="0"/>
              <a:t>Slides </a:t>
            </a:r>
            <a:r>
              <a:rPr lang="en-US"/>
              <a:t>adapted from Ryan </a:t>
            </a:r>
            <a:r>
              <a:rPr lang="en-US" dirty="0"/>
              <a:t>L. Minster, PhD, MSIS</a:t>
            </a:r>
          </a:p>
        </p:txBody>
      </p:sp>
    </p:spTree>
    <p:extLst>
      <p:ext uri="{BB962C8B-B14F-4D97-AF65-F5344CB8AC3E}">
        <p14:creationId xmlns:p14="http://schemas.microsoft.com/office/powerpoint/2010/main" val="7445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3964-7F9E-D34B-9D93-23FBB7303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5416F-5EC3-D240-B79D-6142B1155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Interface (“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Browser</a:t>
            </a:r>
            <a:r>
              <a:rPr lang="en-US" dirty="0"/>
              <a:t>” on the landing page)</a:t>
            </a:r>
          </a:p>
          <a:p>
            <a:r>
              <a:rPr lang="en-US" dirty="0"/>
              <a:t>Underlying Data Tables (“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Table Browser</a:t>
            </a:r>
            <a:r>
              <a:rPr lang="en-US" dirty="0"/>
              <a:t>”)</a:t>
            </a:r>
          </a:p>
          <a:p>
            <a:r>
              <a:rPr lang="en-US" dirty="0"/>
              <a:t>Two types of data integrators</a:t>
            </a:r>
          </a:p>
          <a:p>
            <a:pPr lvl="1"/>
            <a:r>
              <a:rPr lang="en-US" sz="2800" dirty="0"/>
              <a:t>Site Based (“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Variant Annotation Integrator</a:t>
            </a:r>
            <a:r>
              <a:rPr lang="en-US" sz="2800" dirty="0"/>
              <a:t>”)</a:t>
            </a:r>
          </a:p>
          <a:p>
            <a:pPr lvl="1"/>
            <a:r>
              <a:rPr lang="en-US" sz="2800" dirty="0"/>
              <a:t>Range Based (“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Data Integrator</a:t>
            </a:r>
            <a:r>
              <a:rPr lang="en-US" sz="2800" dirty="0"/>
              <a:t>”)</a:t>
            </a:r>
          </a:p>
          <a:p>
            <a:r>
              <a:rPr lang="en-US" dirty="0"/>
              <a:t>Desktop version [“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Browser in a Box (</a:t>
            </a:r>
            <a:r>
              <a:rPr lang="en-US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GBiB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)</a:t>
            </a:r>
            <a:r>
              <a:rPr lang="en-US" dirty="0"/>
              <a:t>”]</a:t>
            </a:r>
          </a:p>
          <a:p>
            <a:r>
              <a:rPr lang="en-US" dirty="0"/>
              <a:t>Genome coordinate conversion (“</a:t>
            </a:r>
            <a:r>
              <a:rPr lang="en-US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LiftOver</a:t>
            </a:r>
            <a:r>
              <a:rPr lang="en-US" dirty="0"/>
              <a:t>”)</a:t>
            </a:r>
          </a:p>
          <a:p>
            <a:r>
              <a:rPr lang="en-US" dirty="0"/>
              <a:t>Ability to add custom tracks (”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Track Hubs</a:t>
            </a:r>
            <a:r>
              <a:rPr lang="en-US" dirty="0"/>
              <a:t>”)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447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3964-7F9E-D34B-9D93-23FBB7303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5416F-5EC3-D240-B79D-6142B1155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SF Pro Display Semibold" pitchFamily="2" charset="0"/>
                <a:ea typeface="SF Pro Display Semibold" pitchFamily="2" charset="0"/>
              </a:rPr>
              <a:t>Visual Interface (“Genome Browser” on the landing page)</a:t>
            </a:r>
          </a:p>
          <a:p>
            <a:r>
              <a:rPr lang="en-US" dirty="0"/>
              <a:t>Underlying Data Tables (“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Table Browser</a:t>
            </a:r>
            <a:r>
              <a:rPr lang="en-US" dirty="0"/>
              <a:t>”)</a:t>
            </a:r>
          </a:p>
          <a:p>
            <a:r>
              <a:rPr lang="en-US" dirty="0"/>
              <a:t>Two types of data integrators</a:t>
            </a:r>
          </a:p>
          <a:p>
            <a:pPr lvl="1"/>
            <a:r>
              <a:rPr lang="en-US" sz="2800" dirty="0"/>
              <a:t>Site Based (“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Variant Annotation Integrator</a:t>
            </a:r>
            <a:r>
              <a:rPr lang="en-US" sz="2800" dirty="0"/>
              <a:t>”)</a:t>
            </a:r>
          </a:p>
          <a:p>
            <a:pPr lvl="1"/>
            <a:r>
              <a:rPr lang="en-US" sz="2800" dirty="0"/>
              <a:t>Range Based (“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Data Integrator</a:t>
            </a:r>
            <a:r>
              <a:rPr lang="en-US" sz="2800" dirty="0"/>
              <a:t>”)</a:t>
            </a:r>
          </a:p>
          <a:p>
            <a:r>
              <a:rPr lang="en-US" dirty="0"/>
              <a:t>Desktop version [“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Browser in a Box (</a:t>
            </a:r>
            <a:r>
              <a:rPr lang="en-US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GBiB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)</a:t>
            </a:r>
            <a:r>
              <a:rPr lang="en-US" dirty="0"/>
              <a:t>”]</a:t>
            </a:r>
          </a:p>
          <a:p>
            <a:r>
              <a:rPr lang="en-US" dirty="0"/>
              <a:t>Genome coordinate conversion (“</a:t>
            </a:r>
            <a:r>
              <a:rPr lang="en-US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LiftOver</a:t>
            </a:r>
            <a:r>
              <a:rPr lang="en-US" dirty="0"/>
              <a:t>”)</a:t>
            </a:r>
          </a:p>
          <a:p>
            <a:r>
              <a:rPr lang="en-US" dirty="0"/>
              <a:t>Ability to add custom tracks (”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Track Hubs</a:t>
            </a:r>
            <a:r>
              <a:rPr lang="en-US" dirty="0"/>
              <a:t>”)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596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C0ED6-8037-F448-9614-720B83A8A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  <a:br>
              <a:rPr lang="en-US" dirty="0"/>
            </a:br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A80DC-85AF-434C-BD2C-8D3D8E857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organism</a:t>
            </a:r>
            <a:br>
              <a:rPr lang="en-US" dirty="0"/>
            </a:br>
            <a:r>
              <a:rPr lang="en-US" dirty="0"/>
              <a:t>and assembly</a:t>
            </a:r>
          </a:p>
          <a:p>
            <a:r>
              <a:rPr lang="en-US" dirty="0"/>
              <a:t>Enter a search</a:t>
            </a:r>
            <a:br>
              <a:rPr lang="en-US" dirty="0"/>
            </a:br>
            <a:r>
              <a:rPr lang="en-US" dirty="0"/>
              <a:t>term (optional):</a:t>
            </a:r>
            <a:br>
              <a:rPr lang="en-US" dirty="0"/>
            </a:br>
            <a:r>
              <a:rPr lang="en-US" dirty="0"/>
              <a:t>• gene symbol</a:t>
            </a:r>
            <a:br>
              <a:rPr lang="en-US" dirty="0"/>
            </a:br>
            <a:r>
              <a:rPr lang="en-US" dirty="0"/>
              <a:t>• variant ID</a:t>
            </a:r>
            <a:br>
              <a:rPr lang="en-US" dirty="0"/>
            </a:br>
            <a:r>
              <a:rPr lang="en-US" dirty="0"/>
              <a:t>• range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•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chrN:0-0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58E420-F2DA-384E-903C-6C4342E8D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164" y="0"/>
            <a:ext cx="8498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707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611E0-BA02-B040-B067-AA3787DCC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</a:t>
            </a:r>
            <a:br>
              <a:rPr lang="en-US" dirty="0"/>
            </a:br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376673-0782-6443-AFC2-5CA274986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000" y="0"/>
            <a:ext cx="856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5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BE1D-6768-E44F-93A9-9275F49BE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484AE2-C58F-5B45-82EB-8D7867B66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164" y="0"/>
            <a:ext cx="8498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298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1AE2-C3D6-974A-ACBE-8F3820BE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24F0A-1309-BC44-8D03-D3BBD181C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Sets of data organized into categories</a:t>
            </a:r>
          </a:p>
          <a:p>
            <a:pPr lvl="1"/>
            <a:r>
              <a:rPr lang="en-US" dirty="0"/>
              <a:t>Categories: </a:t>
            </a:r>
            <a:r>
              <a:rPr lang="en-US" i="1" dirty="0"/>
              <a:t>Mapping and Sequencing, Genes and Gene Predictions, Phenotype and Literature, etc.</a:t>
            </a:r>
          </a:p>
          <a:p>
            <a:r>
              <a:rPr lang="en-US" dirty="0"/>
              <a:t>Each track is a display of a table of data</a:t>
            </a:r>
          </a:p>
          <a:p>
            <a:r>
              <a:rPr lang="en-US" dirty="0"/>
              <a:t>The display of each track can be altered on a variety of parameters</a:t>
            </a:r>
          </a:p>
        </p:txBody>
      </p:sp>
    </p:spTree>
    <p:extLst>
      <p:ext uri="{BB962C8B-B14F-4D97-AF65-F5344CB8AC3E}">
        <p14:creationId xmlns:p14="http://schemas.microsoft.com/office/powerpoint/2010/main" val="448663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2A731-E320-294F-9EC0-C96C16466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</a:t>
            </a:r>
            <a:br>
              <a:rPr lang="en-US" dirty="0"/>
            </a:br>
            <a:r>
              <a:rPr lang="en-US" dirty="0"/>
              <a:t>Settings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89A59-4439-6543-87CA-95E853E5B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164" y="0"/>
            <a:ext cx="8498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08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2A731-E320-294F-9EC0-C96C16466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Underlying</a:t>
            </a:r>
            <a:br>
              <a:rPr lang="en-US" dirty="0"/>
            </a:br>
            <a:r>
              <a:rPr lang="en-US" dirty="0"/>
              <a:t>Table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89A59-4439-6543-87CA-95E853E5B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164" y="0"/>
            <a:ext cx="8498836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60E2041F-EB6A-9840-8F38-659F6857E786}"/>
              </a:ext>
            </a:extLst>
          </p:cNvPr>
          <p:cNvSpPr/>
          <p:nvPr/>
        </p:nvSpPr>
        <p:spPr>
          <a:xfrm>
            <a:off x="3877056" y="2834640"/>
            <a:ext cx="1188720" cy="4023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926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930D5-171B-8343-B451-1C8B5B0D5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3A39F-3965-D440-8C3A-E0B6BCEA8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 =</a:t>
            </a:r>
            <a:br>
              <a:rPr lang="en-US" dirty="0"/>
            </a:br>
            <a:r>
              <a:rPr lang="en-US" dirty="0"/>
              <a:t>Design</a:t>
            </a:r>
            <a:br>
              <a:rPr lang="en-US" dirty="0"/>
            </a:br>
            <a:endParaRPr lang="en-US" dirty="0"/>
          </a:p>
          <a:p>
            <a:r>
              <a:rPr lang="en-US" dirty="0"/>
              <a:t>Note:</a:t>
            </a:r>
            <a:br>
              <a:rPr lang="en-US" dirty="0"/>
            </a:br>
            <a:r>
              <a:rPr lang="en-US" dirty="0"/>
              <a:t>Database: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hg38</a:t>
            </a:r>
            <a:br>
              <a:rPr lang="en-US" dirty="0"/>
            </a:br>
            <a:r>
              <a:rPr lang="en-US" dirty="0"/>
              <a:t>Primary table: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knownGene</a:t>
            </a:r>
            <a:br>
              <a:rPr lang="en-US" dirty="0"/>
            </a:br>
            <a:r>
              <a:rPr lang="en-US" dirty="0"/>
              <a:t>Fields: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chromStart</a:t>
            </a:r>
            <a:r>
              <a:rPr lang="en-US" dirty="0"/>
              <a:t>, etc.</a:t>
            </a:r>
            <a:br>
              <a:rPr lang="en-US" dirty="0"/>
            </a:br>
            <a:r>
              <a:rPr lang="en-US" dirty="0"/>
              <a:t>Example data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AFEC69-3787-6F40-A2AA-3B39B2D57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164" y="0"/>
            <a:ext cx="8498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581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DA8B-9108-6E43-8F76-224804EB2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Different Table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8D5BF-09F9-FE4D-A36E-A9F2DF771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back to Genome View and click on </a:t>
            </a:r>
            <a:r>
              <a:rPr lang="en-US" dirty="0" err="1"/>
              <a:t>dbSNP</a:t>
            </a:r>
            <a:r>
              <a:rPr lang="en-US" dirty="0"/>
              <a:t> 153</a:t>
            </a:r>
          </a:p>
          <a:p>
            <a:r>
              <a:rPr lang="en-US" dirty="0"/>
              <a:t>Schema links are at the far right of the </a:t>
            </a:r>
            <a:r>
              <a:rPr lang="en-US" dirty="0" err="1"/>
              <a:t>subtracks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0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35EA4B-CC2C-7A49-BA37-F002021E6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0508"/>
            <a:ext cx="12192000" cy="459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0654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20259-7DD5-0C4B-AE10-78D6E9882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hg38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dbSnp153Common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4902C3-A038-4248-BA4D-4223AD1CC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164" y="0"/>
            <a:ext cx="8498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141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3964-7F9E-D34B-9D93-23FBB7303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5416F-5EC3-D240-B79D-6142B1155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Interface (“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Browser</a:t>
            </a:r>
            <a:r>
              <a:rPr lang="en-US" dirty="0"/>
              <a:t>” on the landing page)</a:t>
            </a:r>
          </a:p>
          <a:p>
            <a:r>
              <a:rPr lang="en-US" b="1" dirty="0">
                <a:solidFill>
                  <a:schemeClr val="bg1"/>
                </a:solidFill>
                <a:latin typeface="SF Pro Display Semibold" pitchFamily="2" charset="0"/>
                <a:ea typeface="SF Pro Display Semibold" pitchFamily="2" charset="0"/>
              </a:rPr>
              <a:t>Underlying Data Tables (“Table Browser”)</a:t>
            </a:r>
          </a:p>
          <a:p>
            <a:r>
              <a:rPr lang="en-US" dirty="0"/>
              <a:t>Two types of data integrators</a:t>
            </a:r>
          </a:p>
          <a:p>
            <a:pPr lvl="1"/>
            <a:r>
              <a:rPr lang="en-US" sz="2800" dirty="0"/>
              <a:t>Site Based (“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Variant Annotation Integrator</a:t>
            </a:r>
            <a:r>
              <a:rPr lang="en-US" sz="2800" dirty="0"/>
              <a:t>”)</a:t>
            </a:r>
          </a:p>
          <a:p>
            <a:pPr lvl="1"/>
            <a:r>
              <a:rPr lang="en-US" sz="2800" dirty="0"/>
              <a:t>Range Based (“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Data Integrator</a:t>
            </a:r>
            <a:r>
              <a:rPr lang="en-US" sz="2800" dirty="0"/>
              <a:t>”)</a:t>
            </a:r>
          </a:p>
          <a:p>
            <a:r>
              <a:rPr lang="en-US" dirty="0"/>
              <a:t>Desktop version [“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Browser in a Box (</a:t>
            </a:r>
            <a:r>
              <a:rPr lang="en-US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GBiB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)</a:t>
            </a:r>
            <a:r>
              <a:rPr lang="en-US" dirty="0"/>
              <a:t>”]</a:t>
            </a:r>
          </a:p>
          <a:p>
            <a:r>
              <a:rPr lang="en-US" dirty="0"/>
              <a:t>Genome coordinate conversion (“</a:t>
            </a:r>
            <a:r>
              <a:rPr lang="en-US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LiftOver</a:t>
            </a:r>
            <a:r>
              <a:rPr lang="en-US" dirty="0"/>
              <a:t>”)</a:t>
            </a:r>
          </a:p>
          <a:p>
            <a:r>
              <a:rPr lang="en-US" dirty="0"/>
              <a:t>Ability to add custom tracks (”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Track Hubs</a:t>
            </a:r>
            <a:r>
              <a:rPr lang="en-US" dirty="0"/>
              <a:t>”)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1814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C3CAE-A65C-3240-B055-B74DF13CA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Browser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34D624-9CFE-1240-8DBE-FC590F169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164" y="0"/>
            <a:ext cx="8498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4418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6D089C-E09F-5144-B700-7AB35946E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000" y="0"/>
            <a:ext cx="856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5C3CAE-A65C-3240-B055-B74DF13CA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</a:t>
            </a:r>
            <a:br>
              <a:rPr lang="en-US" dirty="0"/>
            </a:br>
            <a:r>
              <a:rPr lang="en-US" dirty="0"/>
              <a:t>fields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0E35C5F-1D70-DC48-BDED-F3602A2C6FF0}"/>
              </a:ext>
            </a:extLst>
          </p:cNvPr>
          <p:cNvSpPr/>
          <p:nvPr/>
        </p:nvSpPr>
        <p:spPr>
          <a:xfrm>
            <a:off x="4462272" y="3118104"/>
            <a:ext cx="2157984" cy="4023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E9699FC-EF7C-E24C-A415-E7EA51C84D75}"/>
              </a:ext>
            </a:extLst>
          </p:cNvPr>
          <p:cNvSpPr/>
          <p:nvPr/>
        </p:nvSpPr>
        <p:spPr>
          <a:xfrm>
            <a:off x="3718560" y="3670840"/>
            <a:ext cx="853440" cy="4023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8837435-878C-4F43-8E4A-D4713608951B}"/>
              </a:ext>
            </a:extLst>
          </p:cNvPr>
          <p:cNvSpPr/>
          <p:nvPr/>
        </p:nvSpPr>
        <p:spPr>
          <a:xfrm>
            <a:off x="4599432" y="3493008"/>
            <a:ext cx="1810851" cy="529346"/>
          </a:xfrm>
          <a:custGeom>
            <a:avLst/>
            <a:gdLst>
              <a:gd name="connsiteX0" fmla="*/ 1536192 w 1810851"/>
              <a:gd name="connsiteY0" fmla="*/ 0 h 529346"/>
              <a:gd name="connsiteX1" fmla="*/ 1691640 w 1810851"/>
              <a:gd name="connsiteY1" fmla="*/ 512064 h 529346"/>
              <a:gd name="connsiteX2" fmla="*/ 0 w 1810851"/>
              <a:gd name="connsiteY2" fmla="*/ 420624 h 529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10851" h="529346">
                <a:moveTo>
                  <a:pt x="1536192" y="0"/>
                </a:moveTo>
                <a:cubicBezTo>
                  <a:pt x="1741932" y="220980"/>
                  <a:pt x="1947672" y="441960"/>
                  <a:pt x="1691640" y="512064"/>
                </a:cubicBezTo>
                <a:cubicBezTo>
                  <a:pt x="1435608" y="582168"/>
                  <a:pt x="231648" y="416052"/>
                  <a:pt x="0" y="420624"/>
                </a:cubicBezTo>
              </a:path>
            </a:pathLst>
          </a:custGeom>
          <a:noFill/>
          <a:ln w="38100">
            <a:solidFill>
              <a:srgbClr val="FF000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2E1517-6530-E146-A3B9-88EC66B9060C}"/>
              </a:ext>
            </a:extLst>
          </p:cNvPr>
          <p:cNvSpPr txBox="1"/>
          <p:nvPr/>
        </p:nvSpPr>
        <p:spPr>
          <a:xfrm>
            <a:off x="6376418" y="3703844"/>
            <a:ext cx="1243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SF Pro Display Light" pitchFamily="2" charset="0"/>
                <a:ea typeface="SF Pro Display Light" pitchFamily="2" charset="0"/>
              </a:rPr>
              <a:t>then</a:t>
            </a:r>
          </a:p>
        </p:txBody>
      </p:sp>
    </p:spTree>
    <p:extLst>
      <p:ext uri="{BB962C8B-B14F-4D97-AF65-F5344CB8AC3E}">
        <p14:creationId xmlns:p14="http://schemas.microsoft.com/office/powerpoint/2010/main" val="5813403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0EE5B-A2C7-5E45-A701-DC214E866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</a:t>
            </a:r>
            <a:br>
              <a:rPr lang="en-US" dirty="0"/>
            </a:br>
            <a:r>
              <a:rPr lang="en-US" dirty="0"/>
              <a:t>fields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75B6E-09EB-B64A-AF1F-8D350B9C1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D43DCB-3B80-1D44-A729-5709EED91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000" y="0"/>
            <a:ext cx="856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386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6D089C-E09F-5144-B700-7AB35946E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000" y="0"/>
            <a:ext cx="856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5C3CAE-A65C-3240-B055-B74DF13CA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E9699FC-EF7C-E24C-A415-E7EA51C84D75}"/>
              </a:ext>
            </a:extLst>
          </p:cNvPr>
          <p:cNvSpPr/>
          <p:nvPr/>
        </p:nvSpPr>
        <p:spPr>
          <a:xfrm>
            <a:off x="3938016" y="2664946"/>
            <a:ext cx="853440" cy="4023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2527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10C7D-0201-A74F-86F6-4F56EF8A8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8FB470-FE59-9543-AD9F-601FC4A94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164" y="0"/>
            <a:ext cx="8498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7727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C49B-C768-FC44-962D-5FF1299D2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A511F-1F06-534D-8366-DEF8360D0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5E5156-DE05-4348-A06A-411895EDC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000" y="0"/>
            <a:ext cx="856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5002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3964-7F9E-D34B-9D93-23FBB7303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5416F-5EC3-D240-B79D-6142B1155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Interface (“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Browser</a:t>
            </a:r>
            <a:r>
              <a:rPr lang="en-US" dirty="0"/>
              <a:t>” on the landing page)</a:t>
            </a:r>
          </a:p>
          <a:p>
            <a:r>
              <a:rPr lang="en-US" dirty="0"/>
              <a:t>Underlying Data Tables (“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Table Browser</a:t>
            </a:r>
            <a:r>
              <a:rPr lang="en-US" dirty="0"/>
              <a:t>”)</a:t>
            </a:r>
          </a:p>
          <a:p>
            <a:r>
              <a:rPr lang="en-US" dirty="0"/>
              <a:t>Two types of data integrators</a:t>
            </a:r>
          </a:p>
          <a:p>
            <a:pPr lvl="1"/>
            <a:r>
              <a:rPr lang="en-US" sz="2800" b="1" dirty="0">
                <a:solidFill>
                  <a:schemeClr val="bg1"/>
                </a:solidFill>
                <a:latin typeface="SF Pro Display Semibold" pitchFamily="2" charset="0"/>
                <a:ea typeface="SF Pro Display Semibold" pitchFamily="2" charset="0"/>
              </a:rPr>
              <a:t>Site Based (“Variant Annotation Integrator”)</a:t>
            </a:r>
          </a:p>
          <a:p>
            <a:pPr lvl="1"/>
            <a:r>
              <a:rPr lang="en-US" sz="2800" dirty="0"/>
              <a:t>Range Based (“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Data Integrator</a:t>
            </a:r>
            <a:r>
              <a:rPr lang="en-US" sz="2800" dirty="0"/>
              <a:t>”)</a:t>
            </a:r>
          </a:p>
          <a:p>
            <a:r>
              <a:rPr lang="en-US" dirty="0"/>
              <a:t>Desktop version [“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Browser in a Box (</a:t>
            </a:r>
            <a:r>
              <a:rPr lang="en-US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GBiB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)</a:t>
            </a:r>
            <a:r>
              <a:rPr lang="en-US" dirty="0"/>
              <a:t>”]</a:t>
            </a:r>
          </a:p>
          <a:p>
            <a:r>
              <a:rPr lang="en-US" dirty="0"/>
              <a:t>Genome coordinate conversion (“</a:t>
            </a:r>
            <a:r>
              <a:rPr lang="en-US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LiftOver</a:t>
            </a:r>
            <a:r>
              <a:rPr lang="en-US" dirty="0"/>
              <a:t>”)</a:t>
            </a:r>
          </a:p>
          <a:p>
            <a:r>
              <a:rPr lang="en-US" dirty="0"/>
              <a:t>Ability to add custom tracks (”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Track Hubs</a:t>
            </a:r>
            <a:r>
              <a:rPr lang="en-US" dirty="0"/>
              <a:t>”)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3950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1457B-5740-234E-A6AF-3E154C3A3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4CFEC-1CF5-4D44-A919-A466747D1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Site based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5D96F8-4967-C149-96C5-FFC1E6CC1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164" y="0"/>
            <a:ext cx="8498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707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C17344-4FF4-DF47-8614-516323E92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6458"/>
            <a:ext cx="12192000" cy="610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8388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83664-07AB-CD4B-82C0-1323135C7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72C68-E76B-8342-B2D1-D3644B239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D48DAA-7318-D74C-BEA1-CCDA57EF2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164" y="0"/>
            <a:ext cx="8498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0157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3964-7F9E-D34B-9D93-23FBB7303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5416F-5EC3-D240-B79D-6142B1155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Interface (“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Browser</a:t>
            </a:r>
            <a:r>
              <a:rPr lang="en-US" dirty="0"/>
              <a:t>” on the landing page)</a:t>
            </a:r>
          </a:p>
          <a:p>
            <a:r>
              <a:rPr lang="en-US" dirty="0"/>
              <a:t>Underlying Data Tables (“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Table Browser</a:t>
            </a:r>
            <a:r>
              <a:rPr lang="en-US" dirty="0"/>
              <a:t>”)</a:t>
            </a:r>
          </a:p>
          <a:p>
            <a:r>
              <a:rPr lang="en-US" dirty="0"/>
              <a:t>Two types of data integrators</a:t>
            </a:r>
          </a:p>
          <a:p>
            <a:pPr lvl="1"/>
            <a:r>
              <a:rPr lang="en-US" sz="2800" dirty="0"/>
              <a:t>Site Based (“</a:t>
            </a:r>
            <a:r>
              <a:rPr lang="en-US" sz="28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Variant Annotation Integrator</a:t>
            </a:r>
            <a:r>
              <a:rPr lang="en-US" sz="2800" dirty="0"/>
              <a:t>”)</a:t>
            </a:r>
          </a:p>
          <a:p>
            <a:pPr lvl="1"/>
            <a:r>
              <a:rPr lang="en-US" sz="2800" b="1" dirty="0">
                <a:solidFill>
                  <a:schemeClr val="bg1"/>
                </a:solidFill>
                <a:latin typeface="SF Pro Display Semibold" pitchFamily="2" charset="0"/>
                <a:ea typeface="SF Pro Display Semibold" pitchFamily="2" charset="0"/>
              </a:rPr>
              <a:t>Range Based (“Data Integrator”)</a:t>
            </a:r>
          </a:p>
          <a:p>
            <a:r>
              <a:rPr lang="en-US" dirty="0"/>
              <a:t>Desktop version [“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Browser in a Box (</a:t>
            </a:r>
            <a:r>
              <a:rPr lang="en-US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GBiB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)</a:t>
            </a:r>
            <a:r>
              <a:rPr lang="en-US" dirty="0"/>
              <a:t>”]</a:t>
            </a:r>
          </a:p>
          <a:p>
            <a:r>
              <a:rPr lang="en-US" dirty="0"/>
              <a:t>Genome coordinate conversion (“</a:t>
            </a:r>
            <a:r>
              <a:rPr lang="en-US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LiftOver</a:t>
            </a:r>
            <a:r>
              <a:rPr lang="en-US" dirty="0"/>
              <a:t>”)</a:t>
            </a:r>
          </a:p>
          <a:p>
            <a:r>
              <a:rPr lang="en-US" dirty="0"/>
              <a:t>Ability to add custom tracks (”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Track Hubs</a:t>
            </a:r>
            <a:r>
              <a:rPr lang="en-US" dirty="0"/>
              <a:t>”)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1445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348FD-C52F-894B-A795-920CE4158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br>
              <a:rPr lang="en-US" dirty="0"/>
            </a:br>
            <a:r>
              <a:rPr lang="en-US" dirty="0"/>
              <a:t>Integrator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DF5C8-CC09-5A44-89C9-39EF36955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Range based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A0C1F2-DA91-A343-926F-0394D8D03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000" y="0"/>
            <a:ext cx="856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8864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C9DF-7BE0-B44B-AD35-5615633A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tracks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B735E-B3F4-A841-8B1F-3E33A2A9B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6A7838-78D1-FF46-9376-ECC98A26D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164" y="0"/>
            <a:ext cx="8498836" cy="68580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C9F4105-22F6-4D48-910D-1BE0F07C113B}"/>
              </a:ext>
            </a:extLst>
          </p:cNvPr>
          <p:cNvSpPr/>
          <p:nvPr/>
        </p:nvSpPr>
        <p:spPr>
          <a:xfrm>
            <a:off x="3959352" y="2002536"/>
            <a:ext cx="7973568" cy="157276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172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F128E-05E9-C841-9BA1-7A2B18F24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15B07-BBA7-BD45-8DBF-F8B5E8FEC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EB6DDD-935D-9140-B9E0-97A7901BE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000" y="0"/>
            <a:ext cx="856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163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A31407-7489-EB4E-A1DD-D35DC2835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" y="958788"/>
            <a:ext cx="12189795" cy="494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83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33E30E-8304-9B4C-B07D-8B5F2B265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6063"/>
            <a:ext cx="12179776" cy="4900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671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2D603F-2236-BA46-ACFF-B087914CA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7307"/>
            <a:ext cx="12192000" cy="592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17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16FAF-4DAD-394E-A8CE-1B294DEBA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University of California at Santa Cruz (UCSC)</a:t>
            </a:r>
            <a:br>
              <a:rPr lang="en-US" dirty="0"/>
            </a:br>
            <a:r>
              <a:rPr lang="en-US" dirty="0"/>
              <a:t>Genome Browser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85F82-FC8D-1948-BF58-E3008C636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on-line, and downloadable,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browser</a:t>
            </a:r>
          </a:p>
          <a:p>
            <a:r>
              <a:rPr lang="en-US" dirty="0"/>
              <a:t>An interactive website offering access to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sequence data </a:t>
            </a:r>
            <a:r>
              <a:rPr lang="en-US" dirty="0"/>
              <a:t>from a variety of vertebrate and invertebrate species and major model organisms, integrated with a large collection of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aligned annotations</a:t>
            </a:r>
            <a:r>
              <a:rPr lang="en-US" dirty="0"/>
              <a:t>.</a:t>
            </a:r>
          </a:p>
          <a:p>
            <a:r>
              <a:rPr lang="en-US" dirty="0"/>
              <a:t>An open-source, web-based tool suite built on top of a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MySQL database </a:t>
            </a:r>
            <a:r>
              <a:rPr lang="en-US" dirty="0"/>
              <a:t>for rapid visualization, examination, and querying of the data at many levels.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Genome Browser Database</a:t>
            </a:r>
            <a:r>
              <a:rPr lang="en-US" dirty="0"/>
              <a:t>, browsing tools, downloadable data files, and documentation can all be found on the UCSC Genome Bioinformatics website.</a:t>
            </a:r>
          </a:p>
        </p:txBody>
      </p:sp>
    </p:spTree>
    <p:extLst>
      <p:ext uri="{BB962C8B-B14F-4D97-AF65-F5344CB8AC3E}">
        <p14:creationId xmlns:p14="http://schemas.microsoft.com/office/powerpoint/2010/main" val="238754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16FAF-4DAD-394E-A8CE-1B294DEBA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85F82-FC8D-1948-BF58-E3008C636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Kent </a:t>
            </a:r>
            <a:r>
              <a:rPr lang="en-US" i="1" dirty="0"/>
              <a:t>et al</a:t>
            </a:r>
            <a:r>
              <a:rPr lang="en-US" dirty="0"/>
              <a:t>.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The human genome browser at UCSC</a:t>
            </a:r>
            <a:r>
              <a:rPr lang="en-US" dirty="0"/>
              <a:t>. </a:t>
            </a:r>
            <a:r>
              <a:rPr lang="en-US" i="1" dirty="0"/>
              <a:t>Genome Res</a:t>
            </a:r>
            <a:r>
              <a:rPr lang="en-US" dirty="0"/>
              <a:t> 12, 996 (2002)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https://doi.org/10.1101/gr.229102</a:t>
            </a:r>
            <a:r>
              <a:rPr lang="en-US" dirty="0"/>
              <a:t> </a:t>
            </a:r>
          </a:p>
          <a:p>
            <a:r>
              <a:rPr lang="en-US" dirty="0"/>
              <a:t>Kuhn </a:t>
            </a:r>
            <a:r>
              <a:rPr lang="en-US" i="1" dirty="0"/>
              <a:t>et al</a:t>
            </a:r>
            <a:r>
              <a:rPr lang="en-US" dirty="0"/>
              <a:t>.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The UCSC Genome Browser Database: update 2009</a:t>
            </a:r>
            <a:r>
              <a:rPr lang="en-US" dirty="0"/>
              <a:t>. </a:t>
            </a:r>
            <a:r>
              <a:rPr lang="en-US" i="1" dirty="0"/>
              <a:t>Nucleic Acids Res</a:t>
            </a:r>
            <a:r>
              <a:rPr lang="en-US" dirty="0"/>
              <a:t> 37, D755 (2009)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https://doi.org/10.1093/nar/gkn875</a:t>
            </a:r>
            <a:r>
              <a:rPr lang="en-US" dirty="0"/>
              <a:t> </a:t>
            </a:r>
          </a:p>
          <a:p>
            <a:r>
              <a:rPr lang="en-US" dirty="0"/>
              <a:t>Fujita </a:t>
            </a:r>
            <a:r>
              <a:rPr lang="en-US" i="1" dirty="0"/>
              <a:t>et al</a:t>
            </a:r>
            <a:r>
              <a:rPr lang="en-US" dirty="0"/>
              <a:t>.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The UCSC Genome Browser database: update 2011</a:t>
            </a:r>
            <a:r>
              <a:rPr lang="en-US" dirty="0"/>
              <a:t>. </a:t>
            </a:r>
            <a:r>
              <a:rPr lang="en-US" i="1" dirty="0"/>
              <a:t>Nucleic Acids Res</a:t>
            </a:r>
            <a:r>
              <a:rPr lang="en-US" dirty="0"/>
              <a:t> 39, D876 (2011) </a:t>
            </a:r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https://doi.org/10.1093/nar/gkq963</a:t>
            </a:r>
            <a:r>
              <a:rPr lang="en-US" dirty="0"/>
              <a:t> </a:t>
            </a:r>
          </a:p>
          <a:p>
            <a:r>
              <a:rPr lang="en-US" dirty="0"/>
              <a:t>Lee </a:t>
            </a:r>
            <a:r>
              <a:rPr lang="en-US" i="1" dirty="0"/>
              <a:t>et al</a:t>
            </a:r>
            <a:r>
              <a:rPr lang="en-US" dirty="0"/>
              <a:t>.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UCSC Genome Browser enters 20th year</a:t>
            </a:r>
            <a:r>
              <a:rPr lang="en-US" dirty="0"/>
              <a:t>. </a:t>
            </a:r>
            <a:r>
              <a:rPr lang="en-US" i="1" dirty="0"/>
              <a:t>Nucleic Acids Res</a:t>
            </a:r>
            <a:r>
              <a:rPr lang="en-US" dirty="0"/>
              <a:t> 48, D756 (2020). </a:t>
            </a:r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https://doi.org/10.1093/nar/gkz1012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91255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0DE695-9142-3998-C34C-FCD542FC7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2878" y="0"/>
            <a:ext cx="69862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05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14274</TotalTime>
  <Words>747</Words>
  <Application>Microsoft Macintosh PowerPoint</Application>
  <PresentationFormat>Widescreen</PresentationFormat>
  <Paragraphs>94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SF PRO DISPLAY SEMIBOLD</vt:lpstr>
      <vt:lpstr>Inconsolatazi4varl_qu</vt:lpstr>
      <vt:lpstr>SF Pro Display Light</vt:lpstr>
      <vt:lpstr>Office Theme</vt:lpstr>
      <vt:lpstr>Genome Browser 1 Tools and Tables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University of California at Santa Cruz (UCSC) Genome Browser</vt:lpstr>
      <vt:lpstr>Citations</vt:lpstr>
      <vt:lpstr>PowerPoint Presentation</vt:lpstr>
      <vt:lpstr>Features</vt:lpstr>
      <vt:lpstr>Features</vt:lpstr>
      <vt:lpstr>Visual Interface</vt:lpstr>
      <vt:lpstr>Search Results</vt:lpstr>
      <vt:lpstr>Visual</vt:lpstr>
      <vt:lpstr>Tracks</vt:lpstr>
      <vt:lpstr>Track Settings</vt:lpstr>
      <vt:lpstr>Underlying Table</vt:lpstr>
      <vt:lpstr>Table Schema</vt:lpstr>
      <vt:lpstr>A Different Table Schema</vt:lpstr>
      <vt:lpstr>PowerPoint Presentation</vt:lpstr>
      <vt:lpstr>Features</vt:lpstr>
      <vt:lpstr>Table Browser</vt:lpstr>
      <vt:lpstr>Select fields</vt:lpstr>
      <vt:lpstr>Select fields</vt:lpstr>
      <vt:lpstr>Filter</vt:lpstr>
      <vt:lpstr>Filter</vt:lpstr>
      <vt:lpstr>Output</vt:lpstr>
      <vt:lpstr>Features</vt:lpstr>
      <vt:lpstr>VAI</vt:lpstr>
      <vt:lpstr>Output</vt:lpstr>
      <vt:lpstr>Features</vt:lpstr>
      <vt:lpstr>Data Integrator</vt:lpstr>
      <vt:lpstr>Add tracks</vt:lpstr>
      <vt:lpstr>Output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Unix Shell Scripting</dc:title>
  <dc:creator>Minster, Ryan L</dc:creator>
  <cp:lastModifiedBy>Chernus, Jonathan M</cp:lastModifiedBy>
  <cp:revision>213</cp:revision>
  <dcterms:created xsi:type="dcterms:W3CDTF">2018-11-09T14:32:06Z</dcterms:created>
  <dcterms:modified xsi:type="dcterms:W3CDTF">2025-04-01T16:21:37Z</dcterms:modified>
</cp:coreProperties>
</file>

<file path=docProps/thumbnail.jpeg>
</file>